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262" r:id="rId4"/>
    <p:sldId id="263" r:id="rId5"/>
    <p:sldId id="280" r:id="rId6"/>
    <p:sldId id="260" r:id="rId7"/>
    <p:sldId id="261" r:id="rId8"/>
    <p:sldId id="278" r:id="rId9"/>
    <p:sldId id="265" r:id="rId10"/>
    <p:sldId id="267" r:id="rId11"/>
    <p:sldId id="268" r:id="rId12"/>
    <p:sldId id="273" r:id="rId13"/>
    <p:sldId id="275" r:id="rId14"/>
    <p:sldId id="276" r:id="rId15"/>
    <p:sldId id="277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4A32F-03B5-4EA8-8E8C-A31150EBDCFA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67746-466E-44CB-B505-B3702739E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4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781300"/>
            <a:ext cx="6084888" cy="719138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500438"/>
            <a:ext cx="6084888" cy="504825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333375"/>
            <a:ext cx="1963737" cy="64087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333375"/>
            <a:ext cx="5743575" cy="64087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1341438"/>
            <a:ext cx="38528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341438"/>
            <a:ext cx="385445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333375"/>
            <a:ext cx="7848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341438"/>
            <a:ext cx="78597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251325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ru-RU" altLang="ko-KR" sz="2000" dirty="0" smtClean="0">
              <a:solidFill>
                <a:srgbClr val="262626"/>
              </a:solidFill>
              <a:latin typeface="Verdana" pitchFamily="34" charset="0"/>
              <a:ea typeface="굴림" pitchFamily="34" charset="-127"/>
            </a:endParaRPr>
          </a:p>
          <a:p>
            <a:pPr algn="ctr">
              <a:buFontTx/>
              <a:buNone/>
            </a:pPr>
            <a:r>
              <a:rPr lang="ru-RU" altLang="ko-KR" sz="2400" b="1" dirty="0" smtClean="0">
                <a:solidFill>
                  <a:srgbClr val="262626"/>
                </a:solidFill>
                <a:cs typeface="Tahoma" pitchFamily="34" charset="0"/>
              </a:rPr>
              <a:t>Проект «Модернизация и техническое оснащение испытательных лабораторий по определению посевных качеств семян сельскохозяйственных культур» </a:t>
            </a:r>
          </a:p>
          <a:p>
            <a:pPr algn="ctr">
              <a:buFontTx/>
              <a:buNone/>
            </a:pPr>
            <a:endParaRPr lang="ru-RU" altLang="ko-KR" sz="2400" b="1" dirty="0" smtClean="0">
              <a:solidFill>
                <a:srgbClr val="262626"/>
              </a:solidFill>
              <a:cs typeface="Tahoma" pitchFamily="34" charset="0"/>
            </a:endParaRPr>
          </a:p>
          <a:p>
            <a:pPr algn="ctr">
              <a:buFontTx/>
              <a:buNone/>
            </a:pPr>
            <a:r>
              <a:rPr lang="ru-RU" altLang="ko-KR" sz="2400" b="1" dirty="0" smtClean="0">
                <a:solidFill>
                  <a:srgbClr val="262626"/>
                </a:solidFill>
                <a:cs typeface="Tahoma" pitchFamily="34" charset="0"/>
              </a:rPr>
              <a:t>ГУП «Центр по оказанию услуг в агропромышленном комплексе»</a:t>
            </a:r>
          </a:p>
          <a:p>
            <a:pPr algn="ctr">
              <a:buFontTx/>
              <a:buNone/>
            </a:pPr>
            <a:endParaRPr lang="uz-Cyrl-UZ" altLang="ko-KR" sz="2400" b="1" dirty="0" smtClean="0">
              <a:solidFill>
                <a:srgbClr val="262626"/>
              </a:solidFill>
              <a:cs typeface="Tahoma" pitchFamily="34" charset="0"/>
            </a:endParaRPr>
          </a:p>
          <a:p>
            <a:pPr algn="ctr">
              <a:buFontTx/>
              <a:buNone/>
            </a:pPr>
            <a:endParaRPr lang="uz-Cyrl-UZ" altLang="ko-KR" sz="2400" b="1" dirty="0" smtClean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Tx/>
              <a:buNone/>
            </a:pPr>
            <a:r>
              <a:rPr lang="uz-Cyrl-UZ" altLang="ko-KR" sz="1600" b="1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Ташкент 2019 г.</a:t>
            </a:r>
            <a:endParaRPr lang="ru-RU" altLang="ko-KR" sz="1600" b="1" dirty="0" smtClean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71134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11225" y="260350"/>
            <a:ext cx="7931150" cy="723900"/>
          </a:xfrm>
        </p:spPr>
        <p:txBody>
          <a:bodyPr/>
          <a:lstStyle/>
          <a:p>
            <a:r>
              <a:rPr lang="ru-RU" sz="2800" smtClean="0"/>
              <a:t>Обоснование реализации проекта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989138"/>
            <a:ext cx="84963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361950" algn="just"/>
            <a:r>
              <a:rPr lang="ru-RU" sz="1900" dirty="0" smtClean="0">
                <a:solidFill>
                  <a:srgbClr val="262626"/>
                </a:solidFill>
              </a:rPr>
              <a:t>1. </a:t>
            </a:r>
            <a:r>
              <a:rPr lang="ru-RU" sz="1900" u="sng" dirty="0" smtClean="0">
                <a:solidFill>
                  <a:srgbClr val="262626"/>
                </a:solidFill>
              </a:rPr>
              <a:t>Техническая </a:t>
            </a:r>
            <a:r>
              <a:rPr lang="ru-RU" sz="1900" u="sng" dirty="0">
                <a:solidFill>
                  <a:srgbClr val="262626"/>
                </a:solidFill>
              </a:rPr>
              <a:t>и технологическая модернизация</a:t>
            </a:r>
            <a:r>
              <a:rPr lang="ru-RU" sz="1900" dirty="0">
                <a:solidFill>
                  <a:srgbClr val="262626"/>
                </a:solidFill>
              </a:rPr>
              <a:t> центральной и региональных испытательных лабораторий.</a:t>
            </a:r>
          </a:p>
          <a:p>
            <a:pPr indent="361950" algn="just">
              <a:buFont typeface="Arial" charset="0"/>
              <a:buChar char="•"/>
            </a:pPr>
            <a:endParaRPr lang="ru-RU" sz="1900" dirty="0">
              <a:solidFill>
                <a:srgbClr val="262626"/>
              </a:solidFill>
            </a:endParaRPr>
          </a:p>
          <a:p>
            <a:pPr indent="361950" algn="just"/>
            <a:r>
              <a:rPr lang="ru-RU" sz="1900" dirty="0" smtClean="0">
                <a:solidFill>
                  <a:srgbClr val="262626"/>
                </a:solidFill>
              </a:rPr>
              <a:t>2. Введение </a:t>
            </a:r>
            <a:r>
              <a:rPr lang="ru-RU" sz="1900" u="sng" dirty="0">
                <a:solidFill>
                  <a:srgbClr val="262626"/>
                </a:solidFill>
              </a:rPr>
              <a:t>новых видов</a:t>
            </a:r>
            <a:r>
              <a:rPr lang="ru-RU" sz="1900" dirty="0">
                <a:solidFill>
                  <a:srgbClr val="262626"/>
                </a:solidFill>
              </a:rPr>
              <a:t> исследовательских работ и лабораторных испытаний:</a:t>
            </a:r>
          </a:p>
          <a:p>
            <a:pPr indent="361950" algn="just"/>
            <a:r>
              <a:rPr lang="ru-RU" sz="1900" dirty="0">
                <a:solidFill>
                  <a:srgbClr val="262626"/>
                </a:solidFill>
              </a:rPr>
              <a:t>- </a:t>
            </a:r>
            <a:r>
              <a:rPr lang="ru-RU" sz="1900" u="sng" dirty="0">
                <a:solidFill>
                  <a:srgbClr val="262626"/>
                </a:solidFill>
              </a:rPr>
              <a:t>выявление скрытых вирусных заболеваний </a:t>
            </a:r>
            <a:r>
              <a:rPr lang="ru-RU" sz="1900" dirty="0">
                <a:solidFill>
                  <a:srgbClr val="262626"/>
                </a:solidFill>
              </a:rPr>
              <a:t>методами ПЦР, ИФА и ИХА;</a:t>
            </a:r>
          </a:p>
          <a:p>
            <a:pPr indent="361950" algn="just"/>
            <a:r>
              <a:rPr lang="ru-RU" sz="1900" dirty="0">
                <a:solidFill>
                  <a:srgbClr val="262626"/>
                </a:solidFill>
              </a:rPr>
              <a:t>- </a:t>
            </a:r>
            <a:r>
              <a:rPr lang="ru-RU" sz="1900" u="sng" dirty="0">
                <a:solidFill>
                  <a:srgbClr val="262626"/>
                </a:solidFill>
              </a:rPr>
              <a:t>тестирование и определение генетической чистоты</a:t>
            </a:r>
            <a:r>
              <a:rPr lang="ru-RU" sz="1900" dirty="0">
                <a:solidFill>
                  <a:srgbClr val="262626"/>
                </a:solidFill>
              </a:rPr>
              <a:t> сортов сельскохозяйственных культур по методу анализа ДНК и электрофорезу.</a:t>
            </a:r>
          </a:p>
          <a:p>
            <a:pPr indent="361950" algn="just">
              <a:buFont typeface="Arial" charset="0"/>
              <a:buChar char="•"/>
            </a:pPr>
            <a:endParaRPr lang="ru-RU" sz="1900" dirty="0">
              <a:solidFill>
                <a:srgbClr val="262626"/>
              </a:solidFill>
            </a:endParaRPr>
          </a:p>
          <a:p>
            <a:pPr indent="361950" algn="just"/>
            <a:r>
              <a:rPr lang="ru-RU" sz="1900" dirty="0" smtClean="0">
                <a:solidFill>
                  <a:srgbClr val="262626"/>
                </a:solidFill>
              </a:rPr>
              <a:t>3. Обучение </a:t>
            </a:r>
            <a:r>
              <a:rPr lang="ru-RU" sz="1900" dirty="0">
                <a:solidFill>
                  <a:srgbClr val="262626"/>
                </a:solidFill>
              </a:rPr>
              <a:t>персонала. </a:t>
            </a:r>
          </a:p>
          <a:p>
            <a:pPr indent="361950" algn="just"/>
            <a:endParaRPr lang="ru-RU" sz="1900" dirty="0">
              <a:solidFill>
                <a:srgbClr val="262626"/>
              </a:solidFill>
            </a:endParaRPr>
          </a:p>
          <a:p>
            <a:pPr indent="361950" algn="just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900" dirty="0">
              <a:solidFill>
                <a:srgbClr val="262626"/>
              </a:solidFill>
              <a:cs typeface="Tahoma" pitchFamily="34" charset="0"/>
            </a:endParaRPr>
          </a:p>
          <a:p>
            <a:pPr indent="361950">
              <a:spcBef>
                <a:spcPct val="20000"/>
              </a:spcBef>
              <a:buFont typeface="Arial" charset="0"/>
              <a:buChar char="•"/>
            </a:pPr>
            <a:endParaRPr lang="en-US" sz="1900" dirty="0">
              <a:solidFill>
                <a:srgbClr val="26262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9860" y="6223620"/>
            <a:ext cx="1012457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800" smtClean="0"/>
              <a:t>Ожидаемые результаты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628775"/>
            <a:ext cx="8496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361950" algn="just"/>
            <a:r>
              <a:rPr lang="ru-RU" sz="1700" dirty="0" smtClean="0">
                <a:solidFill>
                  <a:srgbClr val="262626"/>
                </a:solidFill>
              </a:rPr>
              <a:t>1. Обеспечение </a:t>
            </a:r>
            <a:r>
              <a:rPr lang="ru-RU" sz="1700" dirty="0">
                <a:solidFill>
                  <a:srgbClr val="262626"/>
                </a:solidFill>
              </a:rPr>
              <a:t>точности результатов </a:t>
            </a:r>
            <a:r>
              <a:rPr lang="ru-RU" sz="1700" dirty="0" smtClean="0">
                <a:solidFill>
                  <a:srgbClr val="262626"/>
                </a:solidFill>
              </a:rPr>
              <a:t>испытаний.</a:t>
            </a:r>
            <a:endParaRPr lang="ru-RU" sz="1700" dirty="0">
              <a:solidFill>
                <a:srgbClr val="262626"/>
              </a:solidFill>
            </a:endParaRPr>
          </a:p>
          <a:p>
            <a:pPr indent="361950" algn="just"/>
            <a:r>
              <a:rPr lang="ru-RU" sz="1700" dirty="0" smtClean="0">
                <a:solidFill>
                  <a:srgbClr val="262626"/>
                </a:solidFill>
              </a:rPr>
              <a:t>2. Повышение </a:t>
            </a:r>
            <a:r>
              <a:rPr lang="ru-RU" sz="1700" dirty="0">
                <a:solidFill>
                  <a:srgbClr val="262626"/>
                </a:solidFill>
              </a:rPr>
              <a:t>эффективности проведения испытаний, сокращение временных и трудовых </a:t>
            </a:r>
            <a:r>
              <a:rPr lang="ru-RU" sz="1700" dirty="0" smtClean="0">
                <a:solidFill>
                  <a:srgbClr val="262626"/>
                </a:solidFill>
              </a:rPr>
              <a:t>затрат.</a:t>
            </a:r>
            <a:endParaRPr lang="ru-RU" sz="1700" dirty="0">
              <a:solidFill>
                <a:srgbClr val="262626"/>
              </a:solidFill>
            </a:endParaRPr>
          </a:p>
          <a:p>
            <a:pPr indent="361950" algn="just"/>
            <a:r>
              <a:rPr lang="ru-RU" sz="1700" dirty="0" smtClean="0">
                <a:solidFill>
                  <a:srgbClr val="262626"/>
                </a:solidFill>
              </a:rPr>
              <a:t>3. Создание </a:t>
            </a:r>
            <a:r>
              <a:rPr lang="ru-RU" sz="1700" b="1" i="1" u="sng" dirty="0">
                <a:solidFill>
                  <a:srgbClr val="262626"/>
                </a:solidFill>
              </a:rPr>
              <a:t>в каждом регионе</a:t>
            </a:r>
            <a:r>
              <a:rPr lang="ru-RU" sz="1700" dirty="0">
                <a:solidFill>
                  <a:srgbClr val="262626"/>
                </a:solidFill>
              </a:rPr>
              <a:t> аккредитованных органов по сертификации и исследовательских </a:t>
            </a:r>
            <a:r>
              <a:rPr lang="ru-RU" sz="1700" dirty="0" smtClean="0">
                <a:solidFill>
                  <a:srgbClr val="262626"/>
                </a:solidFill>
              </a:rPr>
              <a:t>центров.</a:t>
            </a:r>
            <a:endParaRPr lang="ru-RU" sz="1700" dirty="0">
              <a:solidFill>
                <a:srgbClr val="262626"/>
              </a:solidFill>
            </a:endParaRPr>
          </a:p>
          <a:p>
            <a:pPr indent="361950" algn="just"/>
            <a:r>
              <a:rPr lang="ru-RU" sz="1700" dirty="0" smtClean="0">
                <a:solidFill>
                  <a:srgbClr val="262626"/>
                </a:solidFill>
              </a:rPr>
              <a:t>4. </a:t>
            </a:r>
            <a:r>
              <a:rPr lang="ru-RU" sz="1700" dirty="0">
                <a:solidFill>
                  <a:srgbClr val="262626"/>
                </a:solidFill>
              </a:rPr>
              <a:t>О</a:t>
            </a:r>
            <a:r>
              <a:rPr lang="ru-RU" sz="1700" dirty="0" smtClean="0">
                <a:solidFill>
                  <a:srgbClr val="262626"/>
                </a:solidFill>
              </a:rPr>
              <a:t>пределение </a:t>
            </a:r>
            <a:r>
              <a:rPr lang="ru-RU" sz="1700" dirty="0">
                <a:solidFill>
                  <a:srgbClr val="262626"/>
                </a:solidFill>
              </a:rPr>
              <a:t>генетически модифицированных организмов (ГМО) и скрытых вирусных </a:t>
            </a:r>
            <a:r>
              <a:rPr lang="ru-RU" sz="1700" dirty="0" smtClean="0">
                <a:solidFill>
                  <a:srgbClr val="262626"/>
                </a:solidFill>
              </a:rPr>
              <a:t>заболеваний.</a:t>
            </a:r>
            <a:endParaRPr lang="ru-RU" sz="1700" dirty="0">
              <a:solidFill>
                <a:srgbClr val="262626"/>
              </a:solidFill>
            </a:endParaRPr>
          </a:p>
          <a:p>
            <a:pPr indent="361950" algn="just"/>
            <a:r>
              <a:rPr lang="ru-RU" sz="1700" dirty="0" smtClean="0">
                <a:solidFill>
                  <a:srgbClr val="262626"/>
                </a:solidFill>
              </a:rPr>
              <a:t>5. Аккредитация </a:t>
            </a:r>
            <a:r>
              <a:rPr lang="ru-RU" sz="1700" dirty="0">
                <a:solidFill>
                  <a:srgbClr val="262626"/>
                </a:solidFill>
              </a:rPr>
              <a:t>лабораторий на международный статус </a:t>
            </a:r>
            <a:r>
              <a:rPr lang="ru-RU" sz="1700" dirty="0" smtClean="0">
                <a:solidFill>
                  <a:srgbClr val="262626"/>
                </a:solidFill>
              </a:rPr>
              <a:t> в соответствии с требованиями ISTA.</a:t>
            </a:r>
            <a:endParaRPr lang="ru-RU" sz="1700" dirty="0">
              <a:solidFill>
                <a:srgbClr val="262626"/>
              </a:solidFill>
            </a:endParaRPr>
          </a:p>
          <a:p>
            <a:pPr indent="361950" algn="just"/>
            <a:r>
              <a:rPr lang="ru-RU" sz="1700" dirty="0" smtClean="0">
                <a:solidFill>
                  <a:srgbClr val="262626"/>
                </a:solidFill>
              </a:rPr>
              <a:t>6. Определение </a:t>
            </a:r>
            <a:r>
              <a:rPr lang="ru-RU" sz="1700" dirty="0">
                <a:solidFill>
                  <a:srgbClr val="262626"/>
                </a:solidFill>
              </a:rPr>
              <a:t>Полимеразной цепной реакции (ПЦР) для выявления вирусных </a:t>
            </a:r>
            <a:r>
              <a:rPr lang="ru-RU" sz="1700" dirty="0" smtClean="0">
                <a:solidFill>
                  <a:srgbClr val="262626"/>
                </a:solidFill>
              </a:rPr>
              <a:t>заболеваний.</a:t>
            </a:r>
            <a:endParaRPr lang="ru-RU" sz="1700" dirty="0">
              <a:solidFill>
                <a:srgbClr val="262626"/>
              </a:solidFill>
            </a:endParaRPr>
          </a:p>
          <a:p>
            <a:pPr indent="361950" algn="just"/>
            <a:r>
              <a:rPr lang="ru-RU" sz="1700" dirty="0" smtClean="0">
                <a:solidFill>
                  <a:srgbClr val="262626"/>
                </a:solidFill>
              </a:rPr>
              <a:t>7. Быстрая </a:t>
            </a:r>
            <a:r>
              <a:rPr lang="ru-RU" sz="1700" dirty="0">
                <a:solidFill>
                  <a:srgbClr val="262626"/>
                </a:solidFill>
              </a:rPr>
              <a:t>идентификация генотипов с помощью белковых </a:t>
            </a:r>
            <a:r>
              <a:rPr lang="ru-RU" sz="1700" dirty="0" smtClean="0">
                <a:solidFill>
                  <a:srgbClr val="262626"/>
                </a:solidFill>
              </a:rPr>
              <a:t>маркеров</a:t>
            </a:r>
            <a:r>
              <a:rPr lang="ru-RU" sz="1700" dirty="0">
                <a:solidFill>
                  <a:srgbClr val="262626"/>
                </a:solidFill>
              </a:rPr>
              <a:t>.</a:t>
            </a:r>
          </a:p>
          <a:p>
            <a:pPr indent="361950" algn="just"/>
            <a:r>
              <a:rPr lang="ru-RU" sz="1700" dirty="0" smtClean="0">
                <a:solidFill>
                  <a:srgbClr val="262626"/>
                </a:solidFill>
              </a:rPr>
              <a:t>8. Повышение </a:t>
            </a:r>
            <a:r>
              <a:rPr lang="ru-RU" sz="1700" dirty="0">
                <a:solidFill>
                  <a:srgbClr val="262626"/>
                </a:solidFill>
              </a:rPr>
              <a:t>квалификации кадров по использованию нового инновационного лабораторного </a:t>
            </a:r>
            <a:r>
              <a:rPr lang="ru-RU" sz="1700" dirty="0" smtClean="0">
                <a:solidFill>
                  <a:srgbClr val="262626"/>
                </a:solidFill>
              </a:rPr>
              <a:t>оборудования, внедрению </a:t>
            </a:r>
            <a:r>
              <a:rPr lang="ru-RU" sz="1700" dirty="0">
                <a:solidFill>
                  <a:srgbClr val="262626"/>
                </a:solidFill>
              </a:rPr>
              <a:t>новых методов проведения испытаний.</a:t>
            </a:r>
          </a:p>
          <a:p>
            <a:pPr indent="361950" algn="just">
              <a:buFont typeface="Arial" charset="0"/>
              <a:buChar char="•"/>
            </a:pPr>
            <a:endParaRPr lang="ru-RU" sz="1900" dirty="0">
              <a:solidFill>
                <a:srgbClr val="262626"/>
              </a:solidFill>
            </a:endParaRPr>
          </a:p>
          <a:p>
            <a:pPr indent="361950" algn="just">
              <a:buFont typeface="Arial" charset="0"/>
              <a:buChar char="•"/>
            </a:pPr>
            <a:endParaRPr lang="ru-RU" sz="1900" dirty="0">
              <a:solidFill>
                <a:srgbClr val="262626"/>
              </a:solidFill>
            </a:endParaRPr>
          </a:p>
          <a:p>
            <a:pPr indent="361950" algn="just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900" dirty="0">
              <a:solidFill>
                <a:srgbClr val="262626"/>
              </a:solidFill>
              <a:cs typeface="Tahoma" pitchFamily="34" charset="0"/>
            </a:endParaRPr>
          </a:p>
          <a:p>
            <a:pPr indent="361950">
              <a:spcBef>
                <a:spcPct val="20000"/>
              </a:spcBef>
              <a:buFont typeface="Arial" charset="0"/>
              <a:buChar char="•"/>
            </a:pPr>
            <a:endParaRPr lang="en-US" sz="1900" dirty="0">
              <a:solidFill>
                <a:srgbClr val="262626"/>
              </a:solidFill>
            </a:endParaRPr>
          </a:p>
        </p:txBody>
      </p:sp>
      <p:pic>
        <p:nvPicPr>
          <p:cNvPr id="7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8035085" y="6223620"/>
            <a:ext cx="1002006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412776"/>
            <a:ext cx="4004444" cy="21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412776"/>
            <a:ext cx="4185097" cy="215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717032"/>
            <a:ext cx="4004444" cy="214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900113" y="188913"/>
            <a:ext cx="79295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 dirty="0" smtClean="0">
                <a:solidFill>
                  <a:schemeClr val="accent2"/>
                </a:solidFill>
              </a:rPr>
              <a:t>Необходимое </a:t>
            </a:r>
            <a:r>
              <a:rPr lang="ru-RU" sz="2800" b="1" dirty="0">
                <a:solidFill>
                  <a:schemeClr val="accent2"/>
                </a:solidFill>
              </a:rPr>
              <a:t>оборудование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9944" y="3717032"/>
            <a:ext cx="4191169" cy="214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43808" y="5877272"/>
            <a:ext cx="3587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для проведения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Полимеразной цепной реакции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(ПЦР)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9860" y="6223620"/>
            <a:ext cx="1012457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5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571625"/>
            <a:ext cx="1895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2798" y="3471863"/>
            <a:ext cx="28985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Амплификатор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ДТ-</a:t>
            </a:r>
            <a:r>
              <a:rPr lang="ru-RU" sz="13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Прайм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ПЦР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амплификатор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DTprime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5603" name="Picture 12" descr="a48e9869e443daf1667999c72c2348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4683" y="2286000"/>
            <a:ext cx="1609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60069" y="3506788"/>
            <a:ext cx="32764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Амплификатор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детектирующий </a:t>
            </a:r>
            <a:r>
              <a:rPr lang="en-US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ДТлайт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4S1 модель</a:t>
            </a:r>
          </a:p>
        </p:txBody>
      </p:sp>
      <p:pic>
        <p:nvPicPr>
          <p:cNvPr id="25605" name="Picture 37" descr="ПЦР-бок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235" y="4315941"/>
            <a:ext cx="1838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025950" y="5387001"/>
            <a:ext cx="94314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ПЦР-бокс</a:t>
            </a:r>
          </a:p>
        </p:txBody>
      </p:sp>
      <p:pic>
        <p:nvPicPr>
          <p:cNvPr id="11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t="37862" b="19347"/>
          <a:stretch/>
        </p:blipFill>
        <p:spPr bwMode="auto">
          <a:xfrm>
            <a:off x="36513" y="57606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25609" name="Rectangle 2"/>
          <p:cNvSpPr>
            <a:spLocks noChangeArrowheads="1"/>
          </p:cNvSpPr>
          <p:nvPr/>
        </p:nvSpPr>
        <p:spPr bwMode="auto">
          <a:xfrm>
            <a:off x="900113" y="188913"/>
            <a:ext cx="79295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3200" b="1">
                <a:solidFill>
                  <a:schemeClr val="accent2"/>
                </a:solidFill>
              </a:rPr>
              <a:t>Необходимое оборудование</a:t>
            </a:r>
          </a:p>
        </p:txBody>
      </p:sp>
      <p:pic>
        <p:nvPicPr>
          <p:cNvPr id="12" name="Рисунок 10" descr="C:\Documents and Settings\UMIDA\Рабочий стол\111.jpg"/>
          <p:cNvPicPr>
            <a:picLocks noChangeAspect="1" noChangeArrowheads="1"/>
          </p:cNvPicPr>
          <p:nvPr/>
        </p:nvPicPr>
        <p:blipFill>
          <a:blip r:embed="rId6"/>
          <a:srcRect l="14561" t="5037" r="16916" b="4291"/>
          <a:stretch>
            <a:fillRect/>
          </a:stretch>
        </p:blipFill>
        <p:spPr bwMode="auto">
          <a:xfrm>
            <a:off x="3691899" y="1664296"/>
            <a:ext cx="17621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619591" y="3661709"/>
            <a:ext cx="16646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Ламинарный 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br>
              <a:rPr lang="ru-RU" sz="1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класса защиты</a:t>
            </a:r>
          </a:p>
        </p:txBody>
      </p:sp>
      <p:pic>
        <p:nvPicPr>
          <p:cNvPr id="14" name="Picture 2" descr="KingFisher Fle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8499" y="4068359"/>
            <a:ext cx="19399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228184" y="5319314"/>
            <a:ext cx="2520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Процессор магнитных частиц </a:t>
            </a:r>
            <a:r>
              <a:rPr lang="en-US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KINGFISHER FLEX </a:t>
            </a:r>
          </a:p>
        </p:txBody>
      </p:sp>
      <p:pic>
        <p:nvPicPr>
          <p:cNvPr id="16" name="Picture 4" descr="V-32"/>
          <p:cNvPicPr>
            <a:picLocks noChangeAspect="1" noChangeArrowheads="1"/>
          </p:cNvPicPr>
          <p:nvPr/>
        </p:nvPicPr>
        <p:blipFill rotWithShape="1">
          <a:blip r:embed="rId8"/>
          <a:srcRect t="16939" b="12753"/>
          <a:stretch/>
        </p:blipFill>
        <p:spPr bwMode="auto">
          <a:xfrm>
            <a:off x="683568" y="4195839"/>
            <a:ext cx="1697037" cy="133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37679" y="5399124"/>
            <a:ext cx="231601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Мультивортекс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BioSan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V-32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07745" y="1321168"/>
            <a:ext cx="35972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для проведения полимеразной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цепной реакции (ПЦР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</a:t>
            </a:r>
            <a:r>
              <a:rPr lang="ru-RU" sz="14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иммунно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-ферментного анализа (ИФА)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29860" y="6223620"/>
            <a:ext cx="1012457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2663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800" smtClean="0"/>
              <a:t>Необходимое оборудование</a:t>
            </a:r>
          </a:p>
        </p:txBody>
      </p:sp>
      <p:pic>
        <p:nvPicPr>
          <p:cNvPr id="10" name="Picture 4" descr="405980985_w0_h0_schetchik_semy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1584176" cy="121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5202457"/>
            <a:ext cx="23762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Прибор счетчик семян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Autоmatic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seed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counter</a:t>
            </a:r>
            <a:endParaRPr lang="ru-RU" sz="13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2" name="Picture 7" descr="entry265w150h2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5" b="9701"/>
          <a:stretch/>
        </p:blipFill>
        <p:spPr bwMode="auto">
          <a:xfrm>
            <a:off x="678590" y="1502346"/>
            <a:ext cx="2021202" cy="146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9371" y="2908737"/>
            <a:ext cx="2439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Двухпозиционная климатическая камера </a:t>
            </a:r>
            <a:b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200" dirty="0" err="1" smtClean="0">
                <a:solidFill>
                  <a:schemeClr val="tx1">
                    <a:lumMod val="50000"/>
                  </a:schemeClr>
                </a:solidFill>
              </a:rPr>
              <a:t>Hoffman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</a:rPr>
              <a:t>Manufacturing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</a:rPr>
              <a:t>Inc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., SG2-22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</a:rPr>
              <a:t>Dual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</a:rPr>
              <a:t>Camber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4" name="Picture 9" descr="17851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 b="6489"/>
          <a:stretch/>
        </p:blipFill>
        <p:spPr bwMode="auto">
          <a:xfrm>
            <a:off x="3922617" y="1493001"/>
            <a:ext cx="208049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40219" y="3329001"/>
            <a:ext cx="26565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Foxitron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 MX-20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Cabinet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 X-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ray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</a:rPr>
              <a:t>System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 радиография</a:t>
            </a:r>
          </a:p>
        </p:txBody>
      </p:sp>
      <p:pic>
        <p:nvPicPr>
          <p:cNvPr id="16" name="Рисунок 15" descr="D:\Без назван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02346"/>
            <a:ext cx="1653429" cy="217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92280" y="3645024"/>
            <a:ext cx="168097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Термостат ТСО-1М</a:t>
            </a:r>
          </a:p>
        </p:txBody>
      </p:sp>
      <p:pic>
        <p:nvPicPr>
          <p:cNvPr id="13" name="Picture 6" descr="pech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4" b="8816"/>
          <a:stretch/>
        </p:blipFill>
        <p:spPr bwMode="auto">
          <a:xfrm>
            <a:off x="1797571" y="3789039"/>
            <a:ext cx="1838325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6132" y="5417508"/>
            <a:ext cx="325185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Электропечь муфельная лабораторная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29860" y="6223620"/>
            <a:ext cx="1012457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pic>
        <p:nvPicPr>
          <p:cNvPr id="27650" name="Picture 6" descr="microscope-bresser-lcd-40x-16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8413" y="1619250"/>
            <a:ext cx="1962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400" y="3808413"/>
            <a:ext cx="4572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Микроскоп цифровой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Bresser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LCD 50х-2000х</a:t>
            </a:r>
          </a:p>
        </p:txBody>
      </p:sp>
      <p:pic>
        <p:nvPicPr>
          <p:cNvPr id="27652" name="Рисунок 11" descr="стерилизатор паровой ГК-25"/>
          <p:cNvPicPr>
            <a:picLocks noChangeAspect="1" noChangeArrowheads="1"/>
          </p:cNvPicPr>
          <p:nvPr/>
        </p:nvPicPr>
        <p:blipFill>
          <a:blip r:embed="rId4"/>
          <a:srcRect t="6960" b="7623"/>
          <a:stretch>
            <a:fillRect/>
          </a:stretch>
        </p:blipFill>
        <p:spPr bwMode="auto">
          <a:xfrm>
            <a:off x="3071813" y="4113213"/>
            <a:ext cx="23050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39950" y="5553075"/>
            <a:ext cx="4572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Стерилизатор паровой автоматический ГК-25</a:t>
            </a:r>
          </a:p>
        </p:txBody>
      </p:sp>
      <p:pic>
        <p:nvPicPr>
          <p:cNvPr id="27654" name="Picture 3851" descr="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539875"/>
            <a:ext cx="19907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19700" y="4184650"/>
            <a:ext cx="381635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Автоклав горизонтальный паровой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стерилизатор ГК-100-3</a:t>
            </a:r>
          </a:p>
        </p:txBody>
      </p:sp>
      <p:sp>
        <p:nvSpPr>
          <p:cNvPr id="2765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800" smtClean="0"/>
              <a:t>Необходимое оборудование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29860" y="6223620"/>
            <a:ext cx="1012457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800" smtClean="0"/>
              <a:t>Необходимое оборудование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9860" y="6223620"/>
            <a:ext cx="1012457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103"/>
            <a:ext cx="9144000" cy="4967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uz-Cyrl-UZ" sz="2600" smtClean="0"/>
              <a:t>О Центре</a:t>
            </a:r>
            <a:endParaRPr lang="en-US" sz="26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412875"/>
            <a:ext cx="84963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539750" algn="just">
              <a:lnSpc>
                <a:spcPct val="115000"/>
              </a:lnSpc>
              <a:spcBef>
                <a:spcPct val="20000"/>
              </a:spcBef>
            </a:pPr>
            <a:endParaRPr lang="ru-RU" sz="2400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  <a:p>
            <a:pPr marL="342900" indent="539750" algn="just">
              <a:lnSpc>
                <a:spcPct val="115000"/>
              </a:lnSpc>
              <a:spcBef>
                <a:spcPct val="20000"/>
              </a:spcBef>
            </a:pPr>
            <a:r>
              <a:rPr lang="ru-RU" sz="2200" dirty="0">
                <a:solidFill>
                  <a:srgbClr val="262626"/>
                </a:solidFill>
                <a:cs typeface="Tahoma" pitchFamily="34" charset="0"/>
              </a:rPr>
              <a:t>ГУП «Центр по оказанию услуг в агропромышленном комплексе» создан на основании Постановления Президента Республики Узбекистан № ПП-4241 от 15 марта 2019 г</a:t>
            </a:r>
            <a:r>
              <a:rPr lang="ru-RU" sz="2200" dirty="0" smtClean="0">
                <a:solidFill>
                  <a:srgbClr val="262626"/>
                </a:solidFill>
                <a:cs typeface="Tahoma" pitchFamily="34" charset="0"/>
              </a:rPr>
              <a:t>.</a:t>
            </a:r>
            <a:r>
              <a:rPr lang="en-US" sz="2200" dirty="0" smtClean="0">
                <a:solidFill>
                  <a:srgbClr val="262626"/>
                </a:solidFill>
                <a:cs typeface="Tahoma" pitchFamily="34" charset="0"/>
              </a:rPr>
              <a:t> </a:t>
            </a:r>
            <a:r>
              <a:rPr lang="ru-RU" sz="2200" dirty="0" smtClean="0">
                <a:solidFill>
                  <a:srgbClr val="262626"/>
                </a:solidFill>
                <a:cs typeface="Tahoma" pitchFamily="34" charset="0"/>
              </a:rPr>
              <a:t>«</a:t>
            </a:r>
            <a:r>
              <a:rPr lang="ru-RU" sz="2200" dirty="0">
                <a:solidFill>
                  <a:srgbClr val="262626"/>
                </a:solidFill>
                <a:cs typeface="Tahoma" pitchFamily="34" charset="0"/>
              </a:rPr>
              <a:t>О мерах по организации деятельности Инспекции по контролю за агропромышленным комплексом при Кабинете Министров Республики Узбекистан».</a:t>
            </a:r>
          </a:p>
          <a:p>
            <a:pPr marL="342900" indent="539750">
              <a:spcBef>
                <a:spcPct val="20000"/>
              </a:spcBef>
            </a:pPr>
            <a:endParaRPr lang="en-US" sz="2800" dirty="0"/>
          </a:p>
        </p:txBody>
      </p:sp>
      <p:pic>
        <p:nvPicPr>
          <p:cNvPr id="6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8100392" y="6223620"/>
            <a:ext cx="871392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800" smtClean="0"/>
              <a:t>О </a:t>
            </a:r>
            <a:r>
              <a:rPr lang="ru-RU" sz="2800" smtClean="0">
                <a:solidFill>
                  <a:srgbClr val="800000"/>
                </a:solidFill>
              </a:rPr>
              <a:t>Центре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412875"/>
            <a:ext cx="8496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000" b="1" dirty="0">
              <a:solidFill>
                <a:srgbClr val="262626"/>
              </a:solidFill>
            </a:endParaRPr>
          </a:p>
          <a:p>
            <a:pPr algn="just"/>
            <a:r>
              <a:rPr lang="ru-RU" sz="1900" dirty="0">
                <a:solidFill>
                  <a:srgbClr val="262626"/>
                </a:solidFill>
              </a:rPr>
              <a:t>Последнее комплексное оснащение Центра было произведено на основании постановления Кабинета Министров Республики Узбекистан «О реализации проекта модернизации хлопководства в рамках соглашения о займе, заключенного между Республикой Узбекистан и Международным банком реконструкции и развития» </a:t>
            </a:r>
            <a:r>
              <a:rPr lang="ru-RU" sz="1900" b="1" dirty="0">
                <a:solidFill>
                  <a:srgbClr val="262626"/>
                </a:solidFill>
              </a:rPr>
              <a:t>№ 421 от 31.10.1995 года.</a:t>
            </a:r>
          </a:p>
          <a:p>
            <a:pPr algn="just"/>
            <a:endParaRPr lang="ru-RU" sz="1900" b="1" dirty="0">
              <a:solidFill>
                <a:srgbClr val="262626"/>
              </a:solidFill>
            </a:endParaRPr>
          </a:p>
          <a:p>
            <a:pPr algn="just"/>
            <a:r>
              <a:rPr lang="ru-RU" sz="1900" dirty="0">
                <a:solidFill>
                  <a:srgbClr val="262626"/>
                </a:solidFill>
              </a:rPr>
              <a:t>На сегодняшний день сертификация и контроль качества семян сельскохозяйственных культур, производимых и импортируемых из-за рубежа, осуществляется </a:t>
            </a:r>
            <a:r>
              <a:rPr lang="ru-RU" sz="1900" dirty="0" smtClean="0">
                <a:solidFill>
                  <a:srgbClr val="262626"/>
                </a:solidFill>
              </a:rPr>
              <a:t>Семенным </a:t>
            </a:r>
            <a:r>
              <a:rPr lang="ru-RU" sz="1900" dirty="0">
                <a:solidFill>
                  <a:srgbClr val="262626"/>
                </a:solidFill>
              </a:rPr>
              <a:t>сектором ГУП «Центр по оказанию услуг в агропромышленном комплексе».</a:t>
            </a:r>
          </a:p>
          <a:p>
            <a:pPr algn="just"/>
            <a:endParaRPr lang="ru-RU" sz="2000" dirty="0">
              <a:solidFill>
                <a:srgbClr val="262626"/>
              </a:solidFill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000" dirty="0">
              <a:solidFill>
                <a:srgbClr val="262626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solidFill>
                <a:srgbClr val="262626"/>
              </a:solidFill>
            </a:endParaRPr>
          </a:p>
        </p:txBody>
      </p:sp>
      <p:pic>
        <p:nvPicPr>
          <p:cNvPr id="6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8100392" y="6223620"/>
            <a:ext cx="871392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800" dirty="0" smtClean="0"/>
              <a:t>Структура Центра</a:t>
            </a:r>
          </a:p>
        </p:txBody>
      </p:sp>
      <p:pic>
        <p:nvPicPr>
          <p:cNvPr id="9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8100392" y="6223620"/>
            <a:ext cx="871392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337"/>
            <a:ext cx="9144000" cy="4945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800" dirty="0" smtClean="0"/>
              <a:t>Структура Семенного сектора</a:t>
            </a:r>
          </a:p>
        </p:txBody>
      </p:sp>
      <p:pic>
        <p:nvPicPr>
          <p:cNvPr id="9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8100392" y="6223620"/>
            <a:ext cx="871392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454"/>
            <a:ext cx="9144000" cy="552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44450"/>
            <a:ext cx="7929563" cy="723900"/>
          </a:xfrm>
        </p:spPr>
        <p:txBody>
          <a:bodyPr/>
          <a:lstStyle/>
          <a:p>
            <a:r>
              <a:rPr lang="ru-RU" sz="2800" smtClean="0"/>
              <a:t>Основные задачи и функции Центра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850" y="1773238"/>
            <a:ext cx="84963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Проведение в соответствии с правилами Национальной системы сертификации и в пределах области аккредитации испытаний по определению качественных показателей продукции агропромышленного комплекса, в том числе:</a:t>
            </a: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1. Продукции хлопководства.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2. Семян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и саженцев сельскохозяйственных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культур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 </a:t>
            </a: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3. Зерна и зернобобовых культур и продуктов их переработки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kern="0" dirty="0">
              <a:solidFill>
                <a:schemeClr val="tx1">
                  <a:lumMod val="5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1900" kern="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8100392" y="6223620"/>
            <a:ext cx="871392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484313"/>
            <a:ext cx="8496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1. Проведение сертификации семенной 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продукции с выдачей соответствующих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заключений.</a:t>
            </a:r>
            <a:endParaRPr lang="ru-RU" sz="19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2. Проведение 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специфичного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контроля.</a:t>
            </a:r>
            <a:endParaRPr lang="ru-RU" sz="19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3. Определение 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и оценка сортовой чистоты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семян.</a:t>
            </a:r>
            <a:endParaRPr lang="ru-RU" sz="19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4. Проведение 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мониторинга семенных посевов непосредственно на полях, подготовка семенных площадей к апробации и к формированию качественных семенных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партий.</a:t>
            </a:r>
            <a:endParaRPr lang="ru-RU" sz="19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5. Оказание 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практической помощи 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сельскохозяйственным производителям по 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вопросам приёма, формирования, хранения, очистки и сортировки, протравки и упаковки семенных партий, в том числе путём определения качественных показателей.</a:t>
            </a:r>
            <a:endParaRPr lang="ru-RU" sz="1900" kern="0" dirty="0">
              <a:solidFill>
                <a:schemeClr val="tx1">
                  <a:lumMod val="5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929562" cy="723900"/>
          </a:xfrm>
        </p:spPr>
        <p:txBody>
          <a:bodyPr/>
          <a:lstStyle/>
          <a:p>
            <a:r>
              <a:rPr lang="ru-RU" sz="2400" dirty="0" smtClean="0"/>
              <a:t>Основные задачи и функции </a:t>
            </a:r>
            <a:br>
              <a:rPr lang="ru-RU" sz="2400" dirty="0" smtClean="0"/>
            </a:br>
            <a:r>
              <a:rPr lang="ru-RU" sz="2400" dirty="0" smtClean="0"/>
              <a:t>Семенного сектора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00392" y="6223620"/>
            <a:ext cx="871392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800" smtClean="0"/>
              <a:t>В 2019 году сертифицировано</a:t>
            </a:r>
          </a:p>
        </p:txBody>
      </p:sp>
      <p:pic>
        <p:nvPicPr>
          <p:cNvPr id="9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8100392" y="6223620"/>
            <a:ext cx="871392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538"/>
            <a:ext cx="9144000" cy="351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929562" cy="723900"/>
          </a:xfrm>
        </p:spPr>
        <p:txBody>
          <a:bodyPr/>
          <a:lstStyle/>
          <a:p>
            <a:r>
              <a:rPr lang="ru-RU" sz="2600" smtClean="0"/>
              <a:t>Проблемные вопросы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412875"/>
            <a:ext cx="8496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363538"/>
            <a:endParaRPr lang="ru-RU" sz="2000" b="1" dirty="0">
              <a:solidFill>
                <a:srgbClr val="262626"/>
              </a:solidFill>
            </a:endParaRPr>
          </a:p>
          <a:p>
            <a:pPr indent="363538" algn="just"/>
            <a:r>
              <a:rPr lang="ru-RU" sz="1900" dirty="0" smtClean="0">
                <a:solidFill>
                  <a:srgbClr val="262626"/>
                </a:solidFill>
              </a:rPr>
              <a:t>1. На </a:t>
            </a:r>
            <a:r>
              <a:rPr lang="ru-RU" sz="1900" dirty="0">
                <a:solidFill>
                  <a:srgbClr val="262626"/>
                </a:solidFill>
              </a:rPr>
              <a:t>сегодняшний день в Центральной испытательной лаборатории по определению посевных качеств семян сельскохозяйственных культур не производится определение </a:t>
            </a:r>
            <a:r>
              <a:rPr lang="ru-RU" sz="1900" b="1" dirty="0">
                <a:solidFill>
                  <a:srgbClr val="262626"/>
                </a:solidFill>
              </a:rPr>
              <a:t>вирусных заболеваний</a:t>
            </a:r>
            <a:r>
              <a:rPr lang="ru-RU" sz="1900" dirty="0">
                <a:solidFill>
                  <a:srgbClr val="262626"/>
                </a:solidFill>
              </a:rPr>
              <a:t> семян сельхозпродукции.</a:t>
            </a:r>
          </a:p>
          <a:p>
            <a:pPr indent="363538" algn="just"/>
            <a:r>
              <a:rPr lang="ru-RU" sz="1900" dirty="0" smtClean="0">
                <a:solidFill>
                  <a:srgbClr val="262626"/>
                </a:solidFill>
              </a:rPr>
              <a:t>2. Из-за </a:t>
            </a:r>
            <a:r>
              <a:rPr lang="ru-RU" sz="1900" dirty="0">
                <a:solidFill>
                  <a:srgbClr val="262626"/>
                </a:solidFill>
              </a:rPr>
              <a:t>отсутствия оборудования для определения сортовой чистоты путем молекулярно-генетического анализа (МГА), испытания проводятся вручную, что приводит к лишним финансовым и трудовым затратам.</a:t>
            </a:r>
          </a:p>
          <a:p>
            <a:pPr indent="363538" algn="just"/>
            <a:r>
              <a:rPr lang="ru-RU" sz="1900" dirty="0" smtClean="0">
                <a:solidFill>
                  <a:srgbClr val="262626"/>
                </a:solidFill>
              </a:rPr>
              <a:t>3. При </a:t>
            </a:r>
            <a:r>
              <a:rPr lang="ru-RU" sz="1900" dirty="0">
                <a:solidFill>
                  <a:srgbClr val="262626"/>
                </a:solidFill>
              </a:rPr>
              <a:t>определении сортовой чистоты сельскохозяйственных культур вручную временные затраты (постоянное проведение агротехнических и методологических мер в полях) составляют:</a:t>
            </a:r>
          </a:p>
          <a:p>
            <a:pPr indent="363538" algn="just"/>
            <a:r>
              <a:rPr lang="ru-RU" sz="1900" dirty="0">
                <a:solidFill>
                  <a:srgbClr val="262626"/>
                </a:solidFill>
              </a:rPr>
              <a:t>- для зерновых культур - 9 месяцев на грунте;</a:t>
            </a:r>
          </a:p>
          <a:p>
            <a:pPr indent="363538" algn="just"/>
            <a:r>
              <a:rPr lang="ru-RU" sz="1900" dirty="0">
                <a:solidFill>
                  <a:srgbClr val="262626"/>
                </a:solidFill>
              </a:rPr>
              <a:t>- для хлопка - 5 месяцев.</a:t>
            </a:r>
          </a:p>
          <a:p>
            <a:pPr indent="363538" algn="just"/>
            <a:endParaRPr lang="ru-RU" sz="1900" dirty="0">
              <a:solidFill>
                <a:srgbClr val="262626"/>
              </a:solidFill>
            </a:endParaRPr>
          </a:p>
          <a:p>
            <a:pPr indent="363538" algn="just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000" dirty="0">
              <a:solidFill>
                <a:srgbClr val="262626"/>
              </a:solidFill>
              <a:cs typeface="Tahoma" pitchFamily="34" charset="0"/>
            </a:endParaRPr>
          </a:p>
          <a:p>
            <a:pPr indent="363538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solidFill>
                <a:srgbClr val="262626"/>
              </a:solidFill>
            </a:endParaRPr>
          </a:p>
        </p:txBody>
      </p:sp>
      <p:pic>
        <p:nvPicPr>
          <p:cNvPr id="7" name="Picture 2" descr="ÐÐ°ÑÑÐ¸Ð½ÐºÐ¸ Ð¿Ð¾ Ð·Ð°Ð¿ÑÐ¾ÑÑ Ð²ÑÑÐ¾Ð¶ÐµÑÑÑ ÑÐµÐ¼ÐµÐ½Ð°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37862" b="19347"/>
          <a:stretch/>
        </p:blipFill>
        <p:spPr bwMode="auto">
          <a:xfrm>
            <a:off x="1" y="5589240"/>
            <a:ext cx="9143999" cy="1268760"/>
          </a:xfrm>
          <a:prstGeom prst="rect">
            <a:avLst/>
          </a:prstGeom>
          <a:noFill/>
          <a:effectLst>
            <a:softEdge rad="13970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8100392" y="6223620"/>
            <a:ext cx="871392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ru-RU" sz="2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000000"/>
      </a:dk2>
      <a:lt2>
        <a:srgbClr val="663300"/>
      </a:lt2>
      <a:accent1>
        <a:srgbClr val="FF9966"/>
      </a:accent1>
      <a:accent2>
        <a:srgbClr val="800000"/>
      </a:accent2>
      <a:accent3>
        <a:srgbClr val="FFFFFF"/>
      </a:accent3>
      <a:accent4>
        <a:srgbClr val="404040"/>
      </a:accent4>
      <a:accent5>
        <a:srgbClr val="FFCAB8"/>
      </a:accent5>
      <a:accent6>
        <a:srgbClr val="730000"/>
      </a:accent6>
      <a:hlink>
        <a:srgbClr val="FFCC66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FF505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E74848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111111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595</Words>
  <Application>Microsoft Office PowerPoint</Application>
  <PresentationFormat>Экран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굴림</vt:lpstr>
      <vt:lpstr>Tahoma</vt:lpstr>
      <vt:lpstr>Times New Roman</vt:lpstr>
      <vt:lpstr>Verdana</vt:lpstr>
      <vt:lpstr>template</vt:lpstr>
      <vt:lpstr>Презентация PowerPoint</vt:lpstr>
      <vt:lpstr>О Центре</vt:lpstr>
      <vt:lpstr>О Центре</vt:lpstr>
      <vt:lpstr>Структура Центра</vt:lpstr>
      <vt:lpstr>Структура Семенного сектора</vt:lpstr>
      <vt:lpstr>Основные задачи и функции Центра</vt:lpstr>
      <vt:lpstr>Основные задачи и функции  Семенного сектора</vt:lpstr>
      <vt:lpstr>В 2019 году сертифицировано</vt:lpstr>
      <vt:lpstr>Проблемные вопросы</vt:lpstr>
      <vt:lpstr>Обоснование реализации проекта</vt:lpstr>
      <vt:lpstr>Ожидаемые результаты</vt:lpstr>
      <vt:lpstr>Презентация PowerPoint</vt:lpstr>
      <vt:lpstr>Презентация PowerPoint</vt:lpstr>
      <vt:lpstr>Необходимое оборудование</vt:lpstr>
      <vt:lpstr>Необходимое оборудование</vt:lpstr>
      <vt:lpstr>Необходимое оборудование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53</cp:revision>
  <dcterms:created xsi:type="dcterms:W3CDTF">2019-12-04T06:13:24Z</dcterms:created>
  <dcterms:modified xsi:type="dcterms:W3CDTF">2019-12-12T04:37:30Z</dcterms:modified>
</cp:coreProperties>
</file>